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6" d="100"/>
          <a:sy n="76" d="100"/>
        </p:scale>
        <p:origin x="54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88D43-209A-4BD2-8D0B-65E6E55C196F}" type="datetimeFigureOut">
              <a:rPr lang="ru-RU" smtClean="0"/>
              <a:t>30.01.2017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AEAA1-1603-4DC0-B7AD-33ED5FDD9A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21006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88D43-209A-4BD2-8D0B-65E6E55C196F}" type="datetimeFigureOut">
              <a:rPr lang="ru-RU" smtClean="0"/>
              <a:t>30.01.2017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AEAA1-1603-4DC0-B7AD-33ED5FDD9A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09104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88D43-209A-4BD2-8D0B-65E6E55C196F}" type="datetimeFigureOut">
              <a:rPr lang="ru-RU" smtClean="0"/>
              <a:t>30.01.2017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AEAA1-1603-4DC0-B7AD-33ED5FDD9A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80491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88D43-209A-4BD2-8D0B-65E6E55C196F}" type="datetimeFigureOut">
              <a:rPr lang="ru-RU" smtClean="0"/>
              <a:t>30.01.2017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AEAA1-1603-4DC0-B7AD-33ED5FDD9A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25096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88D43-209A-4BD2-8D0B-65E6E55C196F}" type="datetimeFigureOut">
              <a:rPr lang="ru-RU" smtClean="0"/>
              <a:t>30.01.2017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AEAA1-1603-4DC0-B7AD-33ED5FDD9A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84376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88D43-209A-4BD2-8D0B-65E6E55C196F}" type="datetimeFigureOut">
              <a:rPr lang="ru-RU" smtClean="0"/>
              <a:t>30.01.2017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AEAA1-1603-4DC0-B7AD-33ED5FDD9A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53287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88D43-209A-4BD2-8D0B-65E6E55C196F}" type="datetimeFigureOut">
              <a:rPr lang="ru-RU" smtClean="0"/>
              <a:t>30.01.2017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AEAA1-1603-4DC0-B7AD-33ED5FDD9A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17596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88D43-209A-4BD2-8D0B-65E6E55C196F}" type="datetimeFigureOut">
              <a:rPr lang="ru-RU" smtClean="0"/>
              <a:t>30.01.2017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AEAA1-1603-4DC0-B7AD-33ED5FDD9A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61365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88D43-209A-4BD2-8D0B-65E6E55C196F}" type="datetimeFigureOut">
              <a:rPr lang="ru-RU" smtClean="0"/>
              <a:t>30.01.2017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AEAA1-1603-4DC0-B7AD-33ED5FDD9A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62232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88D43-209A-4BD2-8D0B-65E6E55C196F}" type="datetimeFigureOut">
              <a:rPr lang="ru-RU" smtClean="0"/>
              <a:t>30.01.2017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AEAA1-1603-4DC0-B7AD-33ED5FDD9A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36187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88D43-209A-4BD2-8D0B-65E6E55C196F}" type="datetimeFigureOut">
              <a:rPr lang="ru-RU" smtClean="0"/>
              <a:t>30.01.2017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AEAA1-1603-4DC0-B7AD-33ED5FDD9A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98591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B88D43-209A-4BD2-8D0B-65E6E55C196F}" type="datetimeFigureOut">
              <a:rPr lang="ru-RU" smtClean="0"/>
              <a:t>30.01.2017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0AEAA1-1603-4DC0-B7AD-33ED5FDD9A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9390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397126" y="2035969"/>
            <a:ext cx="7772400" cy="17526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7200" dirty="0"/>
              <a:t>Европейский Юг. Население, природные ресурсы и хозяйство.</a:t>
            </a:r>
            <a:endParaRPr lang="ru-RU" sz="7200" dirty="0">
              <a:latin typeface="Times New Roman" pitchFamily="18" charset="0"/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0100" y="4508501"/>
            <a:ext cx="2590800" cy="193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4101" y="4508501"/>
            <a:ext cx="2600325" cy="1941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1900" y="3975100"/>
            <a:ext cx="2122488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039224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Северный Кавказ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1600200"/>
            <a:ext cx="8229600" cy="3124200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/>
              <a:t>Это самый многонациональный район России.</a:t>
            </a:r>
          </a:p>
          <a:p>
            <a:pPr eaLnBrk="1" hangingPunct="1">
              <a:defRPr/>
            </a:pPr>
            <a:r>
              <a:rPr lang="ru-RU" smtClean="0"/>
              <a:t>Это здравница России.</a:t>
            </a:r>
          </a:p>
          <a:p>
            <a:pPr eaLnBrk="1" hangingPunct="1">
              <a:defRPr/>
            </a:pPr>
            <a:r>
              <a:rPr lang="ru-RU" smtClean="0"/>
              <a:t>Это житница России.</a:t>
            </a:r>
          </a:p>
          <a:p>
            <a:pPr eaLnBrk="1" hangingPunct="1">
              <a:defRPr/>
            </a:pPr>
            <a:r>
              <a:rPr lang="ru-RU" smtClean="0"/>
              <a:t>Это самый нестабильный район.</a:t>
            </a:r>
          </a:p>
        </p:txBody>
      </p:sp>
    </p:spTree>
    <p:extLst>
      <p:ext uri="{BB962C8B-B14F-4D97-AF65-F5344CB8AC3E}">
        <p14:creationId xmlns:p14="http://schemas.microsoft.com/office/powerpoint/2010/main" val="22402360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Состав района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Краснодарский и Ставропольский края</a:t>
            </a:r>
          </a:p>
          <a:p>
            <a:pPr eaLnBrk="1" hangingPunct="1">
              <a:defRPr/>
            </a:pPr>
            <a:r>
              <a:rPr lang="ru-RU" smtClean="0"/>
              <a:t>Ростовская область</a:t>
            </a:r>
          </a:p>
          <a:p>
            <a:pPr eaLnBrk="1" hangingPunct="1">
              <a:defRPr/>
            </a:pPr>
            <a:r>
              <a:rPr lang="ru-RU" smtClean="0"/>
              <a:t>Республики: Адыгея, Карачаево-Черкессия, Кабардино-Балкария, Дагестан, Ингушетия, Северная Осетия, Чечня</a:t>
            </a:r>
          </a:p>
        </p:txBody>
      </p:sp>
    </p:spTree>
    <p:extLst>
      <p:ext uri="{BB962C8B-B14F-4D97-AF65-F5344CB8AC3E}">
        <p14:creationId xmlns:p14="http://schemas.microsoft.com/office/powerpoint/2010/main" val="17065957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Ростовская область</a:t>
            </a:r>
          </a:p>
        </p:txBody>
      </p:sp>
      <p:pic>
        <p:nvPicPr>
          <p:cNvPr id="6147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1295400"/>
            <a:ext cx="4673600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55467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Ставропольский край</a:t>
            </a:r>
          </a:p>
        </p:txBody>
      </p:sp>
      <p:pic>
        <p:nvPicPr>
          <p:cNvPr id="7171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1447801"/>
            <a:ext cx="6877050" cy="521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82928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4000"/>
              <a:t>Республика Адыгея и Краснодарский край</a:t>
            </a: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1" y="1447801"/>
            <a:ext cx="5572125" cy="521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691713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Карачаево-Черкессия</a:t>
            </a:r>
          </a:p>
        </p:txBody>
      </p:sp>
      <p:pic>
        <p:nvPicPr>
          <p:cNvPr id="9219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1371601"/>
            <a:ext cx="6324600" cy="521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367924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Кабардино-Балкария</a:t>
            </a:r>
          </a:p>
        </p:txBody>
      </p:sp>
      <p:pic>
        <p:nvPicPr>
          <p:cNvPr id="10243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1" y="1295401"/>
            <a:ext cx="6924675" cy="521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381816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4000"/>
              <a:t>Северная Осетия и Ингушетия</a:t>
            </a:r>
          </a:p>
        </p:txBody>
      </p:sp>
      <p:pic>
        <p:nvPicPr>
          <p:cNvPr id="11267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143001"/>
            <a:ext cx="5124450" cy="521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8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1143001"/>
            <a:ext cx="3333750" cy="521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775240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>
          <a:xfrm>
            <a:off x="1752600" y="277814"/>
            <a:ext cx="8001000" cy="1139825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/>
              <a:t>Дагестан и Чечня</a:t>
            </a:r>
          </a:p>
        </p:txBody>
      </p:sp>
      <p:pic>
        <p:nvPicPr>
          <p:cNvPr id="12291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295400"/>
            <a:ext cx="4337050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2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371600"/>
            <a:ext cx="3817938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823755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4000"/>
              <a:t>Экономико-географическое положение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1600200"/>
            <a:ext cx="8229600" cy="3886200"/>
          </a:xfrm>
        </p:spPr>
        <p:txBody>
          <a:bodyPr/>
          <a:lstStyle/>
          <a:p>
            <a:pPr eaLnBrk="1" hangingPunct="1">
              <a:defRPr/>
            </a:pPr>
            <a:r>
              <a:rPr lang="ru-RU" sz="2400"/>
              <a:t>Положение на юге европейской части России</a:t>
            </a:r>
          </a:p>
          <a:p>
            <a:pPr eaLnBrk="1" hangingPunct="1">
              <a:defRPr/>
            </a:pPr>
            <a:r>
              <a:rPr lang="ru-RU" sz="2400"/>
              <a:t>Положение приморское</a:t>
            </a:r>
          </a:p>
          <a:p>
            <a:pPr eaLnBrk="1" hangingPunct="1">
              <a:defRPr/>
            </a:pPr>
            <a:r>
              <a:rPr lang="ru-RU" sz="2400"/>
              <a:t>Имеет приграничное положение</a:t>
            </a:r>
          </a:p>
          <a:p>
            <a:pPr eaLnBrk="1" hangingPunct="1">
              <a:defRPr/>
            </a:pPr>
            <a:r>
              <a:rPr lang="ru-RU" sz="2400"/>
              <a:t>Граничит с Центральной Россией и Поволжьем</a:t>
            </a:r>
          </a:p>
          <a:p>
            <a:pPr eaLnBrk="1" hangingPunct="1">
              <a:defRPr/>
            </a:pPr>
            <a:r>
              <a:rPr lang="ru-RU" sz="2400"/>
              <a:t>Транспортная сеть развита на равнинной части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ru-RU" sz="2400" b="1">
                <a:solidFill>
                  <a:schemeClr val="tx2"/>
                </a:solidFill>
              </a:rPr>
              <a:t>   Вывод:</a:t>
            </a:r>
            <a:r>
              <a:rPr lang="ru-RU" sz="2400"/>
              <a:t> ЭГП Северного Кавказа выгодное. Но необходима стабильная обстановка на самом Кавказе и у соседей. Через этот район Россия осуществляет связи с государствами Закавказья.</a:t>
            </a:r>
          </a:p>
        </p:txBody>
      </p:sp>
    </p:spTree>
    <p:extLst>
      <p:ext uri="{BB962C8B-B14F-4D97-AF65-F5344CB8AC3E}">
        <p14:creationId xmlns:p14="http://schemas.microsoft.com/office/powerpoint/2010/main" val="6306164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Рельеф Северного Кавказа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29200" y="1600200"/>
            <a:ext cx="5181600" cy="3733800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ru-RU"/>
              <a:t>  Рельеф разнообразный, на севере – равнинный, на юге – горный. Кавказ – молодые, складчатые, высокие горы. Горообразование продолжается и сейчас.</a:t>
            </a:r>
          </a:p>
        </p:txBody>
      </p:sp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676400"/>
            <a:ext cx="2806700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384227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Климат Северного Кавказа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1600200"/>
            <a:ext cx="8229600" cy="4038600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ru-RU" smtClean="0"/>
              <a:t>  Климат благоприятен для жизни людей и для сельского хозяйства. Здесь длинное и очень теплое лето. Осадков выпадает больше на западе района, на востоке – 300-400 мм и увлажнение недостаточное. На Черноморском побережье климат субтропический.</a:t>
            </a:r>
          </a:p>
        </p:txBody>
      </p:sp>
    </p:spTree>
    <p:extLst>
      <p:ext uri="{BB962C8B-B14F-4D97-AF65-F5344CB8AC3E}">
        <p14:creationId xmlns:p14="http://schemas.microsoft.com/office/powerpoint/2010/main" val="28740513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Реки Северного Кавказа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52600" y="1524000"/>
            <a:ext cx="8001000" cy="4800600"/>
          </a:xfrm>
        </p:spPr>
        <p:txBody>
          <a:bodyPr/>
          <a:lstStyle/>
          <a:p>
            <a:pPr eaLnBrk="1" hangingPunct="1">
              <a:defRPr/>
            </a:pPr>
            <a:r>
              <a:rPr lang="ru-RU" sz="2400"/>
              <a:t>Кубань</a:t>
            </a:r>
          </a:p>
          <a:p>
            <a:pPr eaLnBrk="1" hangingPunct="1">
              <a:defRPr/>
            </a:pPr>
            <a:r>
              <a:rPr lang="ru-RU" sz="2400"/>
              <a:t>Дон</a:t>
            </a:r>
          </a:p>
          <a:p>
            <a:pPr eaLnBrk="1" hangingPunct="1">
              <a:defRPr/>
            </a:pPr>
            <a:r>
              <a:rPr lang="ru-RU" sz="2400"/>
              <a:t>Кура</a:t>
            </a:r>
          </a:p>
          <a:p>
            <a:pPr eaLnBrk="1" hangingPunct="1">
              <a:defRPr/>
            </a:pPr>
            <a:r>
              <a:rPr lang="ru-RU" sz="2400"/>
              <a:t>Кума</a:t>
            </a:r>
          </a:p>
          <a:p>
            <a:pPr eaLnBrk="1" hangingPunct="1">
              <a:defRPr/>
            </a:pPr>
            <a:r>
              <a:rPr lang="ru-RU" sz="2400"/>
              <a:t>Терек</a:t>
            </a:r>
          </a:p>
          <a:p>
            <a:pPr algn="ctr" eaLnBrk="1" hangingPunct="1">
              <a:buFont typeface="Wingdings" panose="05000000000000000000" pitchFamily="2" charset="2"/>
              <a:buNone/>
              <a:defRPr/>
            </a:pPr>
            <a:r>
              <a:rPr lang="ru-RU" sz="2400"/>
              <a:t>  </a:t>
            </a:r>
          </a:p>
          <a:p>
            <a:pPr algn="ctr" eaLnBrk="1" hangingPunct="1">
              <a:buFont typeface="Wingdings" panose="05000000000000000000" pitchFamily="2" charset="2"/>
              <a:buNone/>
              <a:defRPr/>
            </a:pPr>
            <a:r>
              <a:rPr lang="ru-RU" sz="2400"/>
              <a:t> </a:t>
            </a:r>
          </a:p>
          <a:p>
            <a:pPr algn="ctr" eaLnBrk="1" hangingPunct="1">
              <a:buFont typeface="Wingdings" panose="05000000000000000000" pitchFamily="2" charset="2"/>
              <a:buNone/>
              <a:defRPr/>
            </a:pPr>
            <a:endParaRPr lang="ru-RU" sz="2400"/>
          </a:p>
          <a:p>
            <a:pPr algn="ctr" eaLnBrk="1" hangingPunct="1">
              <a:buFont typeface="Wingdings" panose="05000000000000000000" pitchFamily="2" charset="2"/>
              <a:buNone/>
              <a:defRPr/>
            </a:pPr>
            <a:r>
              <a:rPr lang="ru-RU" sz="2400"/>
              <a:t>   Они используются для орошения и водных ресурсов здесь не хватает.</a:t>
            </a:r>
          </a:p>
        </p:txBody>
      </p:sp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1" y="1447800"/>
            <a:ext cx="4048125" cy="302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611944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Почвы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1600200"/>
            <a:ext cx="8229600" cy="2514600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ru-RU" smtClean="0"/>
              <a:t>  Почвы равнинной части плодородные – черноземы, дают высокие урожаи пшеницы, кукурузы, подсолнечника, овощей.</a:t>
            </a:r>
          </a:p>
        </p:txBody>
      </p:sp>
    </p:spTree>
    <p:extLst>
      <p:ext uri="{BB962C8B-B14F-4D97-AF65-F5344CB8AC3E}">
        <p14:creationId xmlns:p14="http://schemas.microsoft.com/office/powerpoint/2010/main" val="35015547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Природные зоны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ru-RU" smtClean="0"/>
              <a:t>  </a:t>
            </a:r>
            <a:r>
              <a:rPr lang="ru-RU" sz="2400"/>
              <a:t>Степи на западе к востоку переходят в сухие степи и в полупустыни. В горах – высотная поясность. До высоты 2000 метров склоны покрыты лесами.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ru-RU" sz="2400"/>
              <a:t>  </a:t>
            </a:r>
            <a:r>
              <a:rPr lang="ru-RU" sz="2400">
                <a:solidFill>
                  <a:schemeClr val="tx2"/>
                </a:solidFill>
              </a:rPr>
              <a:t>Вывод</a:t>
            </a:r>
            <a:r>
              <a:rPr lang="ru-RU" sz="2400"/>
              <a:t>: природные условия Кавказа благоприятны.</a:t>
            </a:r>
          </a:p>
        </p:txBody>
      </p:sp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9564" y="3657600"/>
            <a:ext cx="2122487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6900" y="3657600"/>
            <a:ext cx="2190750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318048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Природные ресурсы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2400"/>
              <a:t>Минеральные: каменный уголь Донбасса, добывает газ и нефть, в горах – вольфрамовые, молибденовые, цинковые, свинцовые руды.</a:t>
            </a:r>
          </a:p>
          <a:p>
            <a:pPr eaLnBrk="1" hangingPunct="1">
              <a:defRPr/>
            </a:pPr>
            <a:r>
              <a:rPr lang="ru-RU" sz="2400"/>
              <a:t>Водными ресурсами район небогат.</a:t>
            </a:r>
          </a:p>
          <a:p>
            <a:pPr eaLnBrk="1" hangingPunct="1">
              <a:defRPr/>
            </a:pPr>
            <a:r>
              <a:rPr lang="ru-RU" sz="2400"/>
              <a:t>Почвенные ресурсы представлены черноземами.</a:t>
            </a:r>
          </a:p>
          <a:p>
            <a:pPr eaLnBrk="1" hangingPunct="1">
              <a:defRPr/>
            </a:pPr>
            <a:r>
              <a:rPr lang="ru-RU" sz="2400"/>
              <a:t>Агроклиматические ресурсы позволяют выращивать теплолюбивые культуры</a:t>
            </a:r>
          </a:p>
          <a:p>
            <a:pPr eaLnBrk="1" hangingPunct="1">
              <a:defRPr/>
            </a:pPr>
            <a:r>
              <a:rPr lang="ru-RU" sz="2400"/>
              <a:t>Имеет богатые рекреационные ресурсы: Черноморское побережье, Приэльбрусье, Кавказские минеральные воды.</a:t>
            </a:r>
          </a:p>
        </p:txBody>
      </p:sp>
    </p:spTree>
    <p:extLst>
      <p:ext uri="{BB962C8B-B14F-4D97-AF65-F5344CB8AC3E}">
        <p14:creationId xmlns:p14="http://schemas.microsoft.com/office/powerpoint/2010/main" val="15828614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28601"/>
            <a:ext cx="8229600" cy="1139825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/>
              <a:t>Население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1295400"/>
            <a:ext cx="8229600" cy="3581400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ru-RU" smtClean="0"/>
              <a:t>  </a:t>
            </a:r>
            <a:r>
              <a:rPr lang="ru-RU" sz="2400"/>
              <a:t>Северный Кавказ – единственный район в России, где население до 1990-х годов быстро увеличивалось. Сейчас естественный прирост сменился убылью. Высока доля пожилых людей. Более 40% населения живет в сельской местности. Народы Кавказа относятся к алтайской, индоевропейской, кавказской семьям. Жители Северной Осетии – православные, остальные – мусульмане.</a:t>
            </a:r>
          </a:p>
        </p:txBody>
      </p:sp>
    </p:spTree>
    <p:extLst>
      <p:ext uri="{BB962C8B-B14F-4D97-AF65-F5344CB8AC3E}">
        <p14:creationId xmlns:p14="http://schemas.microsoft.com/office/powerpoint/2010/main" val="37552636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2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2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6" grpId="0"/>
      <p:bldP spid="5222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Города Кавказа</a:t>
            </a:r>
          </a:p>
        </p:txBody>
      </p:sp>
      <p:pic>
        <p:nvPicPr>
          <p:cNvPr id="21507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8900" y="1524000"/>
            <a:ext cx="2190750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8" name="Text Box 5"/>
          <p:cNvSpPr txBox="1">
            <a:spLocks noChangeArrowheads="1"/>
          </p:cNvSpPr>
          <p:nvPr/>
        </p:nvSpPr>
        <p:spPr bwMode="auto">
          <a:xfrm>
            <a:off x="2971800" y="4114801"/>
            <a:ext cx="1676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2000"/>
              <a:t>Сочи</a:t>
            </a:r>
          </a:p>
        </p:txBody>
      </p:sp>
      <p:pic>
        <p:nvPicPr>
          <p:cNvPr id="21509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1524000"/>
            <a:ext cx="2122488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10" name="Text Box 9"/>
          <p:cNvSpPr txBox="1">
            <a:spLocks noChangeArrowheads="1"/>
          </p:cNvSpPr>
          <p:nvPr/>
        </p:nvSpPr>
        <p:spPr bwMode="auto">
          <a:xfrm>
            <a:off x="5257800" y="4038601"/>
            <a:ext cx="22860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ru-RU" altLang="ru-RU" sz="2000"/>
              <a:t>Ростов-на-Дону</a:t>
            </a:r>
          </a:p>
        </p:txBody>
      </p:sp>
      <p:pic>
        <p:nvPicPr>
          <p:cNvPr id="21511" name="Picture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1" y="4495801"/>
            <a:ext cx="2371725" cy="177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12" name="Text Box 11"/>
          <p:cNvSpPr txBox="1">
            <a:spLocks noChangeArrowheads="1"/>
          </p:cNvSpPr>
          <p:nvPr/>
        </p:nvSpPr>
        <p:spPr bwMode="auto">
          <a:xfrm>
            <a:off x="3886200" y="6400801"/>
            <a:ext cx="1981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2000"/>
              <a:t>Краснодар</a:t>
            </a:r>
          </a:p>
        </p:txBody>
      </p:sp>
      <p:pic>
        <p:nvPicPr>
          <p:cNvPr id="21513" name="Picture 1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1" y="4572000"/>
            <a:ext cx="2219325" cy="165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14" name="Text Box 13"/>
          <p:cNvSpPr txBox="1">
            <a:spLocks noChangeArrowheads="1"/>
          </p:cNvSpPr>
          <p:nvPr/>
        </p:nvSpPr>
        <p:spPr bwMode="auto">
          <a:xfrm>
            <a:off x="7315200" y="6400801"/>
            <a:ext cx="2057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2000"/>
              <a:t>Ставрополь</a:t>
            </a:r>
          </a:p>
        </p:txBody>
      </p:sp>
      <p:pic>
        <p:nvPicPr>
          <p:cNvPr id="21515" name="Picture 1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524000"/>
            <a:ext cx="2122488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16" name="Text Box 16"/>
          <p:cNvSpPr txBox="1">
            <a:spLocks noChangeArrowheads="1"/>
          </p:cNvSpPr>
          <p:nvPr/>
        </p:nvSpPr>
        <p:spPr bwMode="auto">
          <a:xfrm>
            <a:off x="7924800" y="4038601"/>
            <a:ext cx="18288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2000"/>
              <a:t>Нальчик</a:t>
            </a:r>
          </a:p>
        </p:txBody>
      </p:sp>
    </p:spTree>
    <p:extLst>
      <p:ext uri="{BB962C8B-B14F-4D97-AF65-F5344CB8AC3E}">
        <p14:creationId xmlns:p14="http://schemas.microsoft.com/office/powerpoint/2010/main" val="3778726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Хозяйство Северного Кавказа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1600200"/>
            <a:ext cx="8229600" cy="1981200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ru-RU" sz="2400"/>
              <a:t>   Северный Кавказ выделяется высокоразвитым и многоотраслевым сельским хозяйством, из отраслей промышленности – машиностроением, топливной и пищевой промышленностью.</a:t>
            </a:r>
          </a:p>
          <a:p>
            <a:pPr eaLnBrk="1" hangingPunct="1">
              <a:defRPr/>
            </a:pPr>
            <a:endParaRPr lang="ru-RU" smtClean="0"/>
          </a:p>
        </p:txBody>
      </p:sp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3505200"/>
            <a:ext cx="2122488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0" t="2031" r="565" b="42029"/>
          <a:stretch>
            <a:fillRect/>
          </a:stretch>
        </p:blipFill>
        <p:spPr bwMode="auto">
          <a:xfrm>
            <a:off x="5867400" y="3733801"/>
            <a:ext cx="3276600" cy="209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77691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Промышленность</a:t>
            </a:r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ru-RU" sz="2400"/>
              <a:t>Сельскохозяйственное машиностроение: производство зерновых комбайнов (Ростов-на-Дону, Таганрог), производство минеральных удобрений (Невинномысск)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400"/>
              <a:t>Пищевая промышленность: производство муки, круп, мяса, вина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400"/>
              <a:t>Топливная промышленность представлена добычей угля (восточная часть Донбасса), добычей нефти и газа - в районах Грозного, Махачкалы, в Ставропольском крае. На реках построены ГЭС, имеются ТЭС. Однако энергии на Северном Кавказе не хватает.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ru-RU" sz="2000"/>
          </a:p>
          <a:p>
            <a:pPr eaLnBrk="1" hangingPunct="1">
              <a:lnSpc>
                <a:spcPct val="90000"/>
              </a:lnSpc>
              <a:defRPr/>
            </a:pPr>
            <a:endParaRPr lang="ru-RU" sz="2000"/>
          </a:p>
        </p:txBody>
      </p:sp>
    </p:spTree>
    <p:extLst>
      <p:ext uri="{BB962C8B-B14F-4D97-AF65-F5344CB8AC3E}">
        <p14:creationId xmlns:p14="http://schemas.microsoft.com/office/powerpoint/2010/main" val="5871641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865187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/>
              <a:t>Сельское хозяйство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05000" y="1600200"/>
            <a:ext cx="8229600" cy="1981200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ru-RU" smtClean="0"/>
              <a:t>  </a:t>
            </a:r>
            <a:endParaRPr lang="ru-RU" sz="2400"/>
          </a:p>
        </p:txBody>
      </p:sp>
      <p:pic>
        <p:nvPicPr>
          <p:cNvPr id="2458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1" y="3429000"/>
            <a:ext cx="2066925" cy="154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4419601"/>
            <a:ext cx="1771650" cy="197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2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3352801"/>
            <a:ext cx="1771650" cy="197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3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4419601"/>
            <a:ext cx="1771650" cy="197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4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0600" y="3276601"/>
            <a:ext cx="1771650" cy="197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5" name="Text Box 11"/>
          <p:cNvSpPr txBox="1">
            <a:spLocks noChangeArrowheads="1"/>
          </p:cNvSpPr>
          <p:nvPr/>
        </p:nvSpPr>
        <p:spPr bwMode="auto">
          <a:xfrm>
            <a:off x="2057400" y="1219200"/>
            <a:ext cx="8305800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ru-RU" altLang="ru-RU"/>
              <a:t>Сельское хозяйство представлено основными культурами: озимая пшеница – Предкавказье, кукуруза – предгорные и горные районы, рис – в низовьях Кубани. Выращивают подсолнечник, сахарную свеклу, виноград, чай, цитрусовые.</a:t>
            </a:r>
          </a:p>
        </p:txBody>
      </p:sp>
    </p:spTree>
    <p:extLst>
      <p:ext uri="{BB962C8B-B14F-4D97-AF65-F5344CB8AC3E}">
        <p14:creationId xmlns:p14="http://schemas.microsoft.com/office/powerpoint/2010/main" val="17793136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Животноводство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1371600"/>
            <a:ext cx="4419600" cy="4343400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ru-RU" smtClean="0"/>
              <a:t>  </a:t>
            </a:r>
            <a:r>
              <a:rPr lang="ru-RU" sz="2400"/>
              <a:t>Животноводство – основное занятие в горах.  Оно представлено разведением коз и овец. На равнинах Ростовской области, Ставропольского края, Дагестана разводят тонкорунных овец и крупный рогатый скот</a:t>
            </a:r>
          </a:p>
        </p:txBody>
      </p:sp>
      <p:pic>
        <p:nvPicPr>
          <p:cNvPr id="2560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4038600"/>
            <a:ext cx="2190750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1219200"/>
            <a:ext cx="2190750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6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5626" y="2743200"/>
            <a:ext cx="2054225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627901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Народные промыслы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4038600"/>
            <a:ext cx="4343400" cy="25146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ru-RU" sz="1400"/>
              <a:t>     </a:t>
            </a:r>
            <a:r>
              <a:rPr lang="ru-RU" sz="2000"/>
              <a:t>КУБАЧИ, Центр народного искусства, художественной обработки металла: ювелирные изделия, шашки, кинжалы, бытовые предметы, покрытые сложным и тонким растительным орнаментом (чернь, золотая и серебряная насечка и пр.).</a:t>
            </a:r>
            <a:r>
              <a:rPr lang="ru-RU" sz="1400"/>
              <a:t> </a:t>
            </a:r>
          </a:p>
        </p:txBody>
      </p:sp>
      <p:pic>
        <p:nvPicPr>
          <p:cNvPr id="266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1295401"/>
            <a:ext cx="2319338" cy="258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9" name="Text Box 10"/>
          <p:cNvSpPr txBox="1">
            <a:spLocks noChangeArrowheads="1"/>
          </p:cNvSpPr>
          <p:nvPr/>
        </p:nvSpPr>
        <p:spPr bwMode="auto">
          <a:xfrm>
            <a:off x="6705600" y="3962401"/>
            <a:ext cx="3657600" cy="192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l" eaLnBrk="1" hangingPunct="1"/>
            <a:r>
              <a:rPr lang="ru-RU" altLang="ru-RU" sz="2000"/>
              <a:t>УНЦУКУЛЬ, село в Дагестане. Производство художественных деревянных изделий с насечкой из серебра или мельхиора</a:t>
            </a:r>
          </a:p>
        </p:txBody>
      </p:sp>
      <p:pic>
        <p:nvPicPr>
          <p:cNvPr id="26630" name="Picture 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1" y="1295400"/>
            <a:ext cx="2259013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09123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622</Words>
  <Application>Microsoft Office PowerPoint</Application>
  <PresentationFormat>Широкоэкранный</PresentationFormat>
  <Paragraphs>71</Paragraphs>
  <Slides>24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31" baseType="lpstr">
      <vt:lpstr>Arial</vt:lpstr>
      <vt:lpstr>Calibri</vt:lpstr>
      <vt:lpstr>Calibri Light</vt:lpstr>
      <vt:lpstr>Times New Roman</vt:lpstr>
      <vt:lpstr>Verdana</vt:lpstr>
      <vt:lpstr>Wingdings</vt:lpstr>
      <vt:lpstr>Тема Office</vt:lpstr>
      <vt:lpstr>Европейский Юг. Население, природные ресурсы и хозяйство.</vt:lpstr>
      <vt:lpstr>Северный Кавказ</vt:lpstr>
      <vt:lpstr>Состав района</vt:lpstr>
      <vt:lpstr>Ростовская область</vt:lpstr>
      <vt:lpstr>Ставропольский край</vt:lpstr>
      <vt:lpstr>Республика Адыгея и Краснодарский край</vt:lpstr>
      <vt:lpstr>Карачаево-Черкессия</vt:lpstr>
      <vt:lpstr>Кабардино-Балкария</vt:lpstr>
      <vt:lpstr>Северная Осетия и Ингушетия</vt:lpstr>
      <vt:lpstr>Дагестан и Чечня</vt:lpstr>
      <vt:lpstr>Экономико-географическое положение</vt:lpstr>
      <vt:lpstr>Рельеф Северного Кавказа</vt:lpstr>
      <vt:lpstr>Климат Северного Кавказа</vt:lpstr>
      <vt:lpstr>Реки Северного Кавказа</vt:lpstr>
      <vt:lpstr>Почвы</vt:lpstr>
      <vt:lpstr>Природные зоны</vt:lpstr>
      <vt:lpstr>Природные ресурсы</vt:lpstr>
      <vt:lpstr>Население</vt:lpstr>
      <vt:lpstr>Города Кавказа</vt:lpstr>
      <vt:lpstr>Хозяйство Северного Кавказа</vt:lpstr>
      <vt:lpstr>Промышленность</vt:lpstr>
      <vt:lpstr>Сельское хозяйство</vt:lpstr>
      <vt:lpstr>Животноводство</vt:lpstr>
      <vt:lpstr>Народные промыслы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Европейский Юг. Население, природные ресурсы и хозяйство.</dc:title>
  <dc:creator>Иван Черняев</dc:creator>
  <cp:lastModifiedBy>Иван Черняев</cp:lastModifiedBy>
  <cp:revision>1</cp:revision>
  <dcterms:created xsi:type="dcterms:W3CDTF">2017-01-30T10:35:36Z</dcterms:created>
  <dcterms:modified xsi:type="dcterms:W3CDTF">2017-01-30T10:36:11Z</dcterms:modified>
</cp:coreProperties>
</file>